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7" r:id="rId3"/>
    <p:sldId id="257" r:id="rId4"/>
    <p:sldId id="259" r:id="rId5"/>
    <p:sldId id="260" r:id="rId6"/>
    <p:sldId id="261" r:id="rId7"/>
    <p:sldId id="316" r:id="rId8"/>
    <p:sldId id="335" r:id="rId9"/>
    <p:sldId id="266" r:id="rId10"/>
    <p:sldId id="333" r:id="rId11"/>
    <p:sldId id="314" r:id="rId12"/>
    <p:sldId id="269" r:id="rId13"/>
    <p:sldId id="271" r:id="rId14"/>
    <p:sldId id="294" r:id="rId15"/>
    <p:sldId id="328" r:id="rId16"/>
    <p:sldId id="329" r:id="rId17"/>
    <p:sldId id="319" r:id="rId18"/>
    <p:sldId id="336" r:id="rId19"/>
    <p:sldId id="275" r:id="rId20"/>
    <p:sldId id="301" r:id="rId21"/>
    <p:sldId id="325" r:id="rId22"/>
    <p:sldId id="320" r:id="rId23"/>
    <p:sldId id="322" r:id="rId24"/>
    <p:sldId id="305" r:id="rId25"/>
    <p:sldId id="331" r:id="rId26"/>
    <p:sldId id="324" r:id="rId27"/>
    <p:sldId id="334" r:id="rId28"/>
    <p:sldId id="311" r:id="rId29"/>
    <p:sldId id="337" r:id="rId30"/>
    <p:sldId id="313" r:id="rId31"/>
    <p:sldId id="285" r:id="rId32"/>
    <p:sldId id="287" r:id="rId33"/>
  </p:sldIdLst>
  <p:sldSz cx="9144000" cy="6858000" type="screen4x3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D65E66-2519-396B-BCDD-D15D7F6ACB32}">
  <a:tblStyle styleId="{C6282A99-A04F-133A-BC03-83D7218D85DF}" styleName="Helle Formatvorlage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band2V>
      <a:tcStyle>
        <a:tcBdr/>
        <a:fill>
          <a:solidFill>
            <a:schemeClr val="tx1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tx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25400">
              <a:solidFill>
                <a:schemeClr val="tx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E0D65E66-2519-396B-BCDD-D15D7F6ACB32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10" autoAdjust="0"/>
  </p:normalViewPr>
  <p:slideViewPr>
    <p:cSldViewPr>
      <p:cViewPr varScale="1">
        <p:scale>
          <a:sx n="53" d="100"/>
          <a:sy n="53" d="100"/>
        </p:scale>
        <p:origin x="166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4AE5997-5C67-4819-A748-618C1289CD41}" type="datetimeFigureOut">
              <a:rPr lang="de-DE"/>
              <a:t>01.10.2024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E482E3-1973-4BF6-A633-AB950B62A5F6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92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52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E482E3-1973-4BF6-A633-AB950B62A5F6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2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258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071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22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02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31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9" name="Rechteck 6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1" name="Textfeld 8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9" name="Rechteck 6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1" name="Textfeld 8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6" name="Textfeld 6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10" name="Rechteck 7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10" name="Rechteck 7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2" name="Textfeld 9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662828-11A8-4F26-A93F-57CD40E5407F}" type="datetimeFigureOut">
              <a:rPr lang="de-DE"/>
              <a:t>01.10.2024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9" name="Rechteck 6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Bildergebnis für Uni Bonn"/>
          <p:cNvPicPr>
            <a:picLocks noChangeAspect="1" noChangeArrowheads="1"/>
          </p:cNvPicPr>
          <p:nvPr userDrawn="1"/>
        </p:nvPicPr>
        <p:blipFill>
          <a:blip r:embed="rId13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1" name="Textfeld 8"/>
          <p:cNvSpPr>
            <a:spLocks noAdjustHandles="1"/>
          </p:cNvSpPr>
          <p:nvPr userDrawn="1"/>
        </p:nvSpPr>
        <p:spPr bwMode="auto">
          <a:xfrm>
            <a:off x="0" y="6361583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0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termine-und-frist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studienbegin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ilfak.uni-bonn.de/de/studium/pruefungsamt/download/formular-master-pruefung-zulassung-2019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im-studium/leitfaden-hausarbe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litik-soziologie.uni-bonn.de/dokumente/studien-und-pruefungsorganisation/twa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politik-soziologie.uni-bonn.de/de/studium/mentora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sprechstunde@fs-sozpol.d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k-soziologie.uni-bonn.de/de/studium/studiengaeng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en.uni-bonn.de/wws/subscribe/jobs-praktika-veranstaltungen-ipws?previous_action=info" TargetMode="External"/><Relationship Id="rId2" Type="http://schemas.openxmlformats.org/officeDocument/2006/relationships/hyperlink" Target="https://listen.uni-bonn.de/wws/subscribe/studierende-polsoz?previous_action=inf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k-soziologie.uni-bonn.de/dokumente/studien-und-pruefungsorganisation/uebersicht-modulverantwortlichkeiten-am-ipws-stand-05-2022-docx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067" y="931879"/>
            <a:ext cx="9180512" cy="32892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>
          <a:xfrm>
            <a:off x="896232" y="4437112"/>
            <a:ext cx="7420184" cy="12961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Institutsbegrüßung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Wintersemester 2024/25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Wichtige Fristen</a:t>
            </a:r>
            <a:endParaRPr dirty="0"/>
          </a:p>
        </p:txBody>
      </p:sp>
      <p:sp>
        <p:nvSpPr>
          <p:cNvPr id="6" name="Textfeld 3"/>
          <p:cNvSpPr>
            <a:spLocks/>
          </p:cNvSpPr>
          <p:nvPr/>
        </p:nvSpPr>
        <p:spPr bwMode="auto">
          <a:xfrm>
            <a:off x="655023" y="5661248"/>
            <a:ext cx="744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000" dirty="0"/>
              <a:t>Den </a:t>
            </a:r>
            <a:r>
              <a:rPr lang="de-DE" sz="2000" dirty="0">
                <a:hlinkClick r:id="rId3"/>
              </a:rPr>
              <a:t>Terminkalender </a:t>
            </a:r>
            <a:r>
              <a:rPr lang="de-DE" sz="2000" dirty="0"/>
              <a:t>finden Sie auf der Website des Prüfungsamts</a:t>
            </a:r>
            <a:endParaRPr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2" y="1198555"/>
            <a:ext cx="6790787" cy="444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14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dirty="0"/>
              <a:t>Wichtige Fristen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78539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de-DE" sz="2400" b="1" dirty="0"/>
              <a:t>Anmeldung zum Prüfungsverfahren </a:t>
            </a:r>
            <a:r>
              <a:rPr lang="de-DE" sz="2400" dirty="0"/>
              <a:t>erfolgt auf dem </a:t>
            </a:r>
            <a:r>
              <a:rPr lang="de-DE" sz="2400" dirty="0">
                <a:hlinkClick r:id="rId3"/>
              </a:rPr>
              <a:t>Postweg</a:t>
            </a:r>
            <a:endParaRPr lang="de-DE" sz="2400" dirty="0"/>
          </a:p>
          <a:p>
            <a:pPr marL="0" lv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Registrierungsphase:</a:t>
            </a:r>
            <a:r>
              <a:rPr lang="de-DE" sz="2400" b="1" dirty="0"/>
              <a:t> </a:t>
            </a:r>
          </a:p>
          <a:p>
            <a:pPr marL="0" indent="0">
              <a:buNone/>
            </a:pPr>
            <a:r>
              <a:rPr lang="de-DE" sz="2400" b="1" dirty="0"/>
              <a:t>Bachelor: bis spätestens 29.11.2024</a:t>
            </a:r>
          </a:p>
          <a:p>
            <a:pPr marL="0" indent="0">
              <a:buNone/>
            </a:pPr>
            <a:r>
              <a:rPr lang="de-DE" sz="2400" b="1" dirty="0"/>
              <a:t>Master: bis spätestens 13.12.2024</a:t>
            </a:r>
            <a:endParaRPr lang="de-DE" sz="2400" dirty="0"/>
          </a:p>
          <a:p>
            <a:pPr marL="0" lvl="0" indent="0">
              <a:spcBef>
                <a:spcPts val="0"/>
              </a:spcBef>
              <a:buNone/>
            </a:pPr>
            <a:endParaRPr lang="de-DE" sz="24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de-DE" sz="2400" b="1" dirty="0"/>
              <a:t>Dokumente:</a:t>
            </a:r>
          </a:p>
          <a:p>
            <a:r>
              <a:rPr lang="de-DE" sz="2400" dirty="0"/>
              <a:t>ausgefülltes und unterschriebenes </a:t>
            </a:r>
            <a:r>
              <a:rPr lang="de-DE" sz="2400" dirty="0">
                <a:hlinkClick r:id="rId4"/>
              </a:rPr>
              <a:t>Anmeldeformular</a:t>
            </a:r>
            <a:r>
              <a:rPr lang="de-DE" sz="2400" dirty="0"/>
              <a:t> Zulassung zur Masterprüfung</a:t>
            </a:r>
          </a:p>
          <a:p>
            <a:r>
              <a:rPr lang="de-DE" sz="2400"/>
              <a:t>Personalausweis </a:t>
            </a:r>
            <a:r>
              <a:rPr lang="de-DE" sz="2400" dirty="0"/>
              <a:t>in Kopie</a:t>
            </a:r>
          </a:p>
          <a:p>
            <a:r>
              <a:rPr lang="de-DE" sz="2400" b="1" dirty="0"/>
              <a:t>Bachelor: </a:t>
            </a:r>
            <a:r>
              <a:rPr lang="de-DE" sz="2400" dirty="0"/>
              <a:t>Hochschulzugangsberechtigung (Abiturzeugnis) als beglaubigte Kopie</a:t>
            </a:r>
          </a:p>
          <a:p>
            <a:r>
              <a:rPr lang="de-DE" sz="2400" b="1" dirty="0"/>
              <a:t>Master: </a:t>
            </a:r>
            <a:r>
              <a:rPr lang="de-DE" sz="2400" dirty="0"/>
              <a:t>beglaubigte Kopie der Bachelorabschlussdokumente (nicht nötig für Bonner Bachelorabsolventen/innen)</a:t>
            </a:r>
          </a:p>
          <a:p>
            <a:pPr marL="0" indent="0">
              <a:buNone/>
              <a:tabLst>
                <a:tab pos="2062163" algn="l"/>
              </a:tabLst>
            </a:pPr>
            <a:endParaRPr lang="de-DE" sz="2400" dirty="0"/>
          </a:p>
          <a:p>
            <a:pPr marL="720720" lvl="0" indent="-360365">
              <a:spcBef>
                <a:spcPts val="0"/>
              </a:spcBef>
              <a:buNone/>
              <a:tabLst>
                <a:tab pos="360355" algn="l"/>
              </a:tabLst>
            </a:pPr>
            <a:r>
              <a:rPr lang="de-DE" sz="2000" b="1" dirty="0">
                <a:solidFill>
                  <a:srgbClr val="C00000"/>
                </a:solidFill>
              </a:rPr>
              <a:t>Ohne diese Anmeldung können keine Prüfungen abgelegt werden!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34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Anmeldung von Prüfungsleistungen</a:t>
            </a:r>
            <a:endParaRPr/>
          </a:p>
        </p:txBody>
      </p:sp>
      <p:graphicFrame>
        <p:nvGraphicFramePr>
          <p:cNvPr id="5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68160"/>
              </p:ext>
            </p:extLst>
          </p:nvPr>
        </p:nvGraphicFramePr>
        <p:xfrm>
          <a:off x="539552" y="1412777"/>
          <a:ext cx="7992888" cy="4602480"/>
        </p:xfrm>
        <a:graphic>
          <a:graphicData uri="http://schemas.openxmlformats.org/drawingml/2006/table">
            <a:tbl>
              <a:tblPr firstRow="1" bandRow="1">
                <a:tableStyleId>{E0D65E66-2519-396B-BCDD-D15D7F6ACB32}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48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Klausuren + </a:t>
                      </a:r>
                      <a:r>
                        <a:rPr lang="de-DE" dirty="0" err="1">
                          <a:solidFill>
                            <a:sysClr val="windowText" lastClr="000000"/>
                          </a:solidFill>
                        </a:rPr>
                        <a:t>mündl</a:t>
                      </a:r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. Prüfungen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Hausarbeiten </a:t>
                      </a:r>
                      <a:r>
                        <a:rPr lang="de-DE">
                          <a:solidFill>
                            <a:sysClr val="windowText" lastClr="000000"/>
                          </a:solidFill>
                        </a:rPr>
                        <a:t>+ Portfolios</a:t>
                      </a:r>
                      <a:endParaRPr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0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Zwei </a:t>
                      </a:r>
                      <a:r>
                        <a:rPr lang="de-DE" sz="1600" b="1" dirty="0"/>
                        <a:t>Anmeldephasen </a:t>
                      </a:r>
                      <a:r>
                        <a:rPr lang="de-DE" sz="1600" b="0" dirty="0"/>
                        <a:t>Klausuren</a:t>
                      </a:r>
                      <a:endParaRPr sz="1600" dirty="0"/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13.01. - 21.01.25 (1. Anmeldephase)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10.03. - 12.03.25 (2. Anmeldephase)</a:t>
                      </a:r>
                    </a:p>
                    <a:p>
                      <a:pPr marL="0" algn="l" defTabSz="914400">
                        <a:defRPr/>
                      </a:pPr>
                      <a:endParaRPr lang="de-DE" sz="1600" b="0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>
                        <a:defRPr/>
                      </a:pP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Zwei </a:t>
                      </a:r>
                      <a:r>
                        <a:rPr lang="de-DE" sz="1600" b="1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Klausurphasen</a:t>
                      </a:r>
                      <a:endParaRPr sz="1600" dirty="0"/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27.01. - 08.02.25 (1. Phase)</a:t>
                      </a:r>
                    </a:p>
                    <a:p>
                      <a:r>
                        <a:rPr lang="de-DE" sz="1600" b="1" baseline="0" dirty="0">
                          <a:solidFill>
                            <a:schemeClr val="tx1"/>
                          </a:solidFill>
                        </a:rPr>
                        <a:t>17.03. - 31.03.25 (2. Phase)</a:t>
                      </a:r>
                    </a:p>
                    <a:p>
                      <a:pPr>
                        <a:defRPr/>
                      </a:pPr>
                      <a:endParaRPr lang="de-DE" sz="1600" b="1" dirty="0">
                        <a:solidFill>
                          <a:srgbClr val="364BEA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de-DE" sz="1600" b="1" dirty="0">
                          <a:solidFill>
                            <a:srgbClr val="364BEA"/>
                          </a:solidFill>
                        </a:rPr>
                        <a:t>Innerhalb der genutzten Frist können Prüfungen abgemeldet werden!</a:t>
                      </a:r>
                      <a:endParaRPr sz="1600" dirty="0"/>
                    </a:p>
                    <a:p>
                      <a:pPr>
                        <a:defRPr/>
                      </a:pPr>
                      <a:endParaRPr lang="de-DE" sz="1600" b="1" dirty="0">
                        <a:solidFill>
                          <a:srgbClr val="364BEA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de-DE" sz="1600" b="1" baseline="0" dirty="0">
                          <a:solidFill>
                            <a:srgbClr val="364BEA"/>
                          </a:solidFill>
                        </a:rPr>
                        <a:t>Master: In der Regel werden mündliche Prüfungen zum 1. Termin abgehalten. Der 2. Termin dient vornehmlich Wiederholern.</a:t>
                      </a:r>
                    </a:p>
                    <a:p>
                      <a:pPr>
                        <a:defRPr/>
                      </a:pPr>
                      <a:endParaRPr lang="de-DE" sz="1600" b="1" baseline="0" dirty="0">
                        <a:solidFill>
                          <a:srgbClr val="364BE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Anmeldephase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 Hausarbeiten</a:t>
                      </a:r>
                      <a:endParaRPr lang="de-DE" sz="1600" b="0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de-DE" sz="1600" b="1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01.11.2024 - 17.03.2025</a:t>
                      </a:r>
                    </a:p>
                    <a:p>
                      <a:pPr>
                        <a:defRPr/>
                      </a:pPr>
                      <a:endParaRPr lang="de-DE" sz="1600" b="0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Späteste </a:t>
                      </a:r>
                      <a:r>
                        <a:rPr lang="de-DE" sz="1600" b="1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Abgabe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Hausarbeiten</a:t>
                      </a:r>
                      <a:endParaRPr sz="1600" dirty="0"/>
                    </a:p>
                    <a:p>
                      <a:pPr>
                        <a:defRPr/>
                      </a:pPr>
                      <a:r>
                        <a:rPr lang="de-DE" sz="1600" b="1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31.03.25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defRPr/>
                      </a:pPr>
                      <a:endParaRPr lang="de-DE" sz="1600" b="1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dirty="0">
                          <a:solidFill>
                            <a:srgbClr val="364BEA"/>
                          </a:solidFill>
                          <a:latin typeface="+mn-lt"/>
                          <a:ea typeface="+mn-ea"/>
                          <a:cs typeface="+mn-cs"/>
                        </a:rPr>
                        <a:t>Man kann sich nachträglich nicht von einer Hausarbeit wieder abmelden! </a:t>
                      </a:r>
                      <a:endParaRPr sz="1600" dirty="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1" i="0" u="none" strike="noStrike" dirty="0">
                        <a:solidFill>
                          <a:srgbClr val="364BE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Eine angemeldete und nicht eingereichte Hausarbeit gilt als Fehlversuch. </a:t>
                      </a:r>
                      <a:endParaRPr sz="1600" dirty="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Mehr dazu zum „</a:t>
                      </a:r>
                      <a:r>
                        <a:rPr lang="de-DE" sz="1600" b="0" i="0" u="sng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Leitfaden zum Modulprüfungsverfahren Hausarbeit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 sowie „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Techniken wissenschaftlichen Arbeitens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A020F5E7-5E7C-C244-C744-94DA2FEB877E}"/>
              </a:ext>
            </a:extLst>
          </p:cNvPr>
          <p:cNvSpPr txBox="1"/>
          <p:nvPr/>
        </p:nvSpPr>
        <p:spPr>
          <a:xfrm>
            <a:off x="1619672" y="58052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 baseline="0" dirty="0">
                <a:solidFill>
                  <a:srgbClr val="FF0000"/>
                </a:solidFill>
              </a:rPr>
              <a:t>Die genannten Fristen sind Ausschlussfristen!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Fragen?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899592" y="692696"/>
            <a:ext cx="7772400" cy="786011"/>
          </a:xfrm>
        </p:spPr>
        <p:txBody>
          <a:bodyPr/>
          <a:lstStyle/>
          <a:p>
            <a:pPr>
              <a:defRPr/>
            </a:pPr>
            <a:r>
              <a:rPr lang="de-DE" dirty="0"/>
              <a:t>Das Mentorat</a:t>
            </a: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>
          <a:xfrm>
            <a:off x="1381918" y="4797152"/>
            <a:ext cx="7100243" cy="4502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	Lara </a:t>
            </a:r>
            <a:r>
              <a:rPr lang="de-DE" dirty="0" err="1"/>
              <a:t>Ettl</a:t>
            </a:r>
            <a:r>
              <a:rPr lang="de-DE" dirty="0"/>
              <a:t>, Benjamin Hartl, Karsten Römling</a:t>
            </a:r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5968"/>
            <a:ext cx="4425848" cy="249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5967"/>
            <a:ext cx="3781489" cy="249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5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Wir helfen bei…</a:t>
            </a:r>
            <a:endParaRPr lang="de-DE" sz="240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lnSpc>
                <a:spcPct val="104999"/>
              </a:lnSpc>
              <a:defRPr/>
            </a:pPr>
            <a:r>
              <a:rPr lang="de-DE" sz="2800" dirty="0"/>
              <a:t>Studienorganisation und -verlauf </a:t>
            </a:r>
            <a:endParaRPr sz="28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Lehrveranstaltungsbelegung</a:t>
            </a:r>
            <a:endParaRPr sz="28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Studien – und Prüfungsordnungsfragen</a:t>
            </a:r>
            <a:endParaRPr sz="28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3000" dirty="0"/>
              <a:t> </a:t>
            </a:r>
            <a:endParaRPr sz="30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Kontakt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sz="2200" dirty="0"/>
              <a:t>Am Hofgarten 15, Bibliothek des IPWS (1.OG)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sz="2200" dirty="0"/>
              <a:t>E-Mail: mentorat.ipws@uni-bonn.de</a:t>
            </a:r>
            <a:endParaRPr lang="de-DE" sz="2600" dirty="0"/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de-DE" sz="15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Sprechstunden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Präsenz: Di.: 11-13 Uhr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Zoom: Mi.: 14-15 Uhr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Telefon: Mi.: 11-12 Uhr</a:t>
            </a:r>
          </a:p>
        </p:txBody>
      </p:sp>
    </p:spTree>
    <p:extLst>
      <p:ext uri="{BB962C8B-B14F-4D97-AF65-F5344CB8AC3E}">
        <p14:creationId xmlns:p14="http://schemas.microsoft.com/office/powerpoint/2010/main" val="134543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Studienaufbau und Basissupport verpasst?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915" y="5373216"/>
            <a:ext cx="8166156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500" dirty="0"/>
              <a:t>Die </a:t>
            </a:r>
            <a:r>
              <a:rPr lang="de-DE" sz="2500" dirty="0">
                <a:hlinkClick r:id="rId2"/>
              </a:rPr>
              <a:t>Präsentationen </a:t>
            </a:r>
            <a:r>
              <a:rPr lang="de-DE" sz="2500" dirty="0"/>
              <a:t>findet Ihr auf der Website des </a:t>
            </a:r>
            <a:r>
              <a:rPr lang="de-DE" sz="2500" dirty="0" err="1"/>
              <a:t>Mentoras</a:t>
            </a:r>
            <a:r>
              <a:rPr lang="de-DE" sz="25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1629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83568" y="4208106"/>
            <a:ext cx="7848872" cy="589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866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147248" cy="77809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Wir sind für Euch da!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3" y="1340768"/>
            <a:ext cx="8407976" cy="44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>
          <a:xfrm>
            <a:off x="3203848" y="1772816"/>
            <a:ext cx="99269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07" y="3396318"/>
            <a:ext cx="1011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1563948" cy="126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63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75592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341587"/>
            <a:ext cx="936104" cy="75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80844"/>
            <a:ext cx="1011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840411"/>
            <a:ext cx="1584176" cy="71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77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Fragen?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669979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de-DE" sz="1500" dirty="0"/>
          </a:p>
          <a:p>
            <a:pPr marL="0" indent="0">
              <a:buNone/>
            </a:pPr>
            <a:r>
              <a:rPr lang="de-DE" dirty="0"/>
              <a:t>Prof. Dr. Volker Kronenberg</a:t>
            </a:r>
          </a:p>
          <a:p>
            <a:r>
              <a:rPr lang="de-DE" sz="2800" dirty="0"/>
              <a:t>Begrüßung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dirty="0"/>
              <a:t>Dr. Lutz Haarmann</a:t>
            </a:r>
          </a:p>
          <a:p>
            <a:r>
              <a:rPr lang="de-DE" sz="2600" dirty="0"/>
              <a:t>Vorstellung des </a:t>
            </a:r>
            <a:r>
              <a:rPr lang="de-DE" sz="2600" dirty="0" err="1"/>
              <a:t>Studiengangsmanagements</a:t>
            </a:r>
            <a:r>
              <a:rPr lang="de-DE" sz="2600" dirty="0"/>
              <a:t> </a:t>
            </a:r>
          </a:p>
          <a:p>
            <a:pPr marL="457200" lvl="1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dirty="0"/>
              <a:t>Lara </a:t>
            </a:r>
            <a:r>
              <a:rPr lang="de-DE" dirty="0" err="1"/>
              <a:t>Ettl</a:t>
            </a:r>
            <a:r>
              <a:rPr lang="de-DE" dirty="0"/>
              <a:t>, Benjamin Hartl, Karsten Römling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600" dirty="0"/>
              <a:t>Vorstellung des </a:t>
            </a:r>
            <a:r>
              <a:rPr lang="de-DE" sz="2600" dirty="0" err="1"/>
              <a:t>Mentorats</a:t>
            </a:r>
            <a:r>
              <a:rPr lang="de-DE" sz="2600" dirty="0"/>
              <a:t> </a:t>
            </a:r>
          </a:p>
          <a:p>
            <a:pPr marL="0" indent="0">
              <a:buNone/>
            </a:pPr>
            <a:endParaRPr lang="de-DE" sz="1500" dirty="0"/>
          </a:p>
          <a:p>
            <a:pPr marL="0" indent="0">
              <a:buNone/>
            </a:pPr>
            <a:r>
              <a:rPr lang="de-DE" dirty="0"/>
              <a:t>Fachschaft Politik und Gesellschaft</a:t>
            </a:r>
          </a:p>
          <a:p>
            <a:r>
              <a:rPr lang="de-DE" sz="2600" dirty="0"/>
              <a:t>Vorstellung der Fachschaft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996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7787208" cy="1162050"/>
          </a:xfrm>
        </p:spPr>
        <p:txBody>
          <a:bodyPr/>
          <a:lstStyle/>
          <a:p>
            <a:pPr>
              <a:defRPr/>
            </a:pPr>
            <a:r>
              <a:rPr lang="de-DE" sz="4000" b="0" dirty="0">
                <a:solidFill>
                  <a:schemeClr val="tx1"/>
                </a:solidFill>
              </a:rPr>
              <a:t>Fachschaft Politik und Soziologie</a:t>
            </a:r>
            <a:br>
              <a:rPr lang="de-DE" sz="4000" b="0" dirty="0">
                <a:solidFill>
                  <a:schemeClr val="tx1"/>
                </a:solidFill>
              </a:rPr>
            </a:br>
            <a:r>
              <a:rPr lang="de-DE" sz="2400" b="0" dirty="0">
                <a:solidFill>
                  <a:schemeClr val="tx1"/>
                </a:solidFill>
              </a:rPr>
              <a:t>Studierendenvertretung </a:t>
            </a:r>
            <a:r>
              <a:rPr lang="de-DE" sz="2400" dirty="0"/>
              <a:t>		</a:t>
            </a:r>
            <a:endParaRPr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3575050" y="1412776"/>
            <a:ext cx="5111750" cy="4713387"/>
          </a:xfrm>
        </p:spPr>
        <p:txBody>
          <a:bodyPr/>
          <a:lstStyle/>
          <a:p>
            <a:pPr lvl="0">
              <a:defRPr/>
            </a:pPr>
            <a:endParaRPr lang="de-DE" sz="2000" dirty="0"/>
          </a:p>
          <a:p>
            <a:pPr>
              <a:defRPr/>
            </a:pPr>
            <a:r>
              <a:rPr lang="de-DE" sz="2400" dirty="0"/>
              <a:t>Beratung von Studierenden für Studierende</a:t>
            </a:r>
            <a:endParaRPr lang="de-DE" dirty="0"/>
          </a:p>
          <a:p>
            <a:pPr lvl="1">
              <a:defRPr/>
            </a:pPr>
            <a:r>
              <a:rPr lang="de-DE" sz="2000" dirty="0"/>
              <a:t>Erfahrungsaustausch zur Studienorganisation</a:t>
            </a:r>
            <a:endParaRPr lang="de-DE" dirty="0"/>
          </a:p>
          <a:p>
            <a:pPr lvl="1">
              <a:defRPr/>
            </a:pPr>
            <a:r>
              <a:rPr lang="de-DE" sz="2000" dirty="0"/>
              <a:t>Probleme mit Lehrenden</a:t>
            </a:r>
            <a:endParaRPr lang="de-DE" dirty="0"/>
          </a:p>
          <a:p>
            <a:pPr marL="57150" indent="0">
              <a:buNone/>
              <a:defRPr/>
            </a:pPr>
            <a:endParaRPr lang="de-DE" sz="2000" dirty="0"/>
          </a:p>
          <a:p>
            <a:pPr marL="514350" indent="-457200">
              <a:defRPr/>
            </a:pPr>
            <a:r>
              <a:rPr lang="de-DE" sz="2400" dirty="0"/>
              <a:t>Kontakt</a:t>
            </a:r>
            <a:endParaRPr lang="de-DE" dirty="0"/>
          </a:p>
          <a:p>
            <a:pPr lvl="1">
              <a:defRPr/>
            </a:pPr>
            <a:r>
              <a:rPr lang="de-DE" sz="2000" dirty="0"/>
              <a:t>Instagram (DM): @fssozpol</a:t>
            </a:r>
          </a:p>
          <a:p>
            <a:pPr lvl="1">
              <a:defRPr/>
            </a:pPr>
            <a:r>
              <a:rPr lang="de-DE" sz="2000" dirty="0"/>
              <a:t>E-Mail: sprechstunde@fs-sozpol.de </a:t>
            </a:r>
          </a:p>
          <a:p>
            <a:pPr lvl="1">
              <a:defRPr/>
            </a:pPr>
            <a:r>
              <a:rPr lang="de-DE" sz="2000" dirty="0"/>
              <a:t>Sprechstunde auf Nachfrage über Zoom</a:t>
            </a: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/>
        <p:txBody>
          <a:bodyPr anchor="ctr"/>
          <a:lstStyle/>
          <a:p>
            <a:pPr algn="ctr">
              <a:defRPr/>
            </a:pPr>
            <a:endParaRPr lang="de-DE" sz="2400" b="1" dirty="0"/>
          </a:p>
          <a:p>
            <a:pPr algn="ctr">
              <a:defRPr/>
            </a:pPr>
            <a:endParaRPr lang="de-DE" sz="2400" b="1" dirty="0"/>
          </a:p>
          <a:p>
            <a:pPr algn="ctr">
              <a:defRPr/>
            </a:pPr>
            <a:endParaRPr lang="de-DE" sz="2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F0B035-58E4-A634-2D17-4D4774886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" y="1988492"/>
            <a:ext cx="374936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43192" cy="850106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de-DE" sz="3500" dirty="0">
                <a:solidFill>
                  <a:schemeClr val="tx1"/>
                </a:solidFill>
              </a:rPr>
              <a:t>Fachschaft Vorsitz - </a:t>
            </a:r>
            <a:br>
              <a:rPr lang="de-DE" sz="3500" dirty="0">
                <a:solidFill>
                  <a:schemeClr val="tx1"/>
                </a:solidFill>
              </a:rPr>
            </a:br>
            <a:r>
              <a:rPr lang="de-DE" sz="3500" dirty="0">
                <a:solidFill>
                  <a:schemeClr val="tx1"/>
                </a:solidFill>
              </a:rPr>
              <a:t>mit der Fachschaft durchs Studium 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sz="half" idx="1"/>
          </p:nvPr>
        </p:nvSpPr>
        <p:spPr bwMode="auto">
          <a:xfrm>
            <a:off x="1835696" y="5589240"/>
            <a:ext cx="5454147" cy="63587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  <a:defRPr/>
            </a:pPr>
            <a:r>
              <a:rPr lang="de-DE" dirty="0"/>
              <a:t>Anna-Sophie Weier, Corvin Nagel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C84900-71B5-FB64-9561-C087EBC4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04" y="1343045"/>
            <a:ext cx="2487384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0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2051720" y="836712"/>
            <a:ext cx="5570950" cy="561508"/>
          </a:xfrm>
        </p:spPr>
        <p:txBody>
          <a:bodyPr/>
          <a:lstStyle/>
          <a:p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Du bist die Fachschaft</a:t>
            </a:r>
            <a:br>
              <a:rPr lang="de-DE" b="1" dirty="0">
                <a:solidFill>
                  <a:schemeClr val="bg1">
                    <a:lumMod val="65000"/>
                  </a:schemeClr>
                </a:solidFill>
              </a:rPr>
            </a:br>
            <a:endParaRPr dirty="0"/>
          </a:p>
        </p:txBody>
      </p:sp>
      <p:sp>
        <p:nvSpPr>
          <p:cNvPr id="3" name="Rechteck 2"/>
          <p:cNvSpPr/>
          <p:nvPr/>
        </p:nvSpPr>
        <p:spPr>
          <a:xfrm>
            <a:off x="1699540" y="5445224"/>
            <a:ext cx="7632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>
                    <a:lumMod val="65000"/>
                  </a:schemeClr>
                </a:solidFill>
              </a:rPr>
              <a:t>…und wir die Interessenvertretung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477963"/>
            <a:ext cx="5853113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3AC52B3-048C-2232-B7F7-39D1FB5C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763" y="389077"/>
            <a:ext cx="1580102" cy="145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3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l">
              <a:defRPr/>
            </a:pPr>
            <a:r>
              <a:rPr lang="de-DE" dirty="0"/>
              <a:t>Unsere Arbeit</a:t>
            </a:r>
            <a:endParaRPr dirty="0"/>
          </a:p>
        </p:txBody>
      </p:sp>
      <p:sp>
        <p:nvSpPr>
          <p:cNvPr id="5" name="Textplatzhalter 6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200" dirty="0"/>
              <a:t>Unterstützung und Information</a:t>
            </a:r>
            <a:endParaRPr sz="2200" dirty="0"/>
          </a:p>
        </p:txBody>
      </p:sp>
      <p:sp>
        <p:nvSpPr>
          <p:cNvPr id="6" name="Inhaltsplatzhalter 7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Interessenvertretung der Studierenden</a:t>
            </a:r>
          </a:p>
          <a:p>
            <a:pPr>
              <a:defRPr/>
            </a:pPr>
            <a:r>
              <a:rPr lang="de-DE" dirty="0"/>
              <a:t>Austausch zwischen Studierenden schaffen</a:t>
            </a:r>
          </a:p>
          <a:p>
            <a:pPr>
              <a:defRPr/>
            </a:pPr>
            <a:r>
              <a:rPr lang="de-DE" dirty="0"/>
              <a:t>(Semesterzeitschrift „</a:t>
            </a:r>
            <a:r>
              <a:rPr lang="de-DE" dirty="0" err="1"/>
              <a:t>Politicum</a:t>
            </a:r>
            <a:r>
              <a:rPr lang="de-DE" dirty="0"/>
              <a:t>“)</a:t>
            </a:r>
          </a:p>
          <a:p>
            <a:pPr>
              <a:defRPr/>
            </a:pPr>
            <a:r>
              <a:rPr lang="de-DE" dirty="0"/>
              <a:t>Beratung auf studentischer Ebene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Aber auch:</a:t>
            </a:r>
            <a:endParaRPr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247455" cy="3951288"/>
          </a:xfrm>
        </p:spPr>
        <p:txBody>
          <a:bodyPr/>
          <a:lstStyle/>
          <a:p>
            <a:pPr>
              <a:defRPr/>
            </a:pPr>
            <a:r>
              <a:rPr lang="de-DE" dirty="0"/>
              <a:t>Partys und Grillfeste</a:t>
            </a:r>
          </a:p>
          <a:p>
            <a:pPr>
              <a:defRPr/>
            </a:pPr>
            <a:r>
              <a:rPr lang="de-DE" dirty="0"/>
              <a:t>Politische Informationsveranstaltungen</a:t>
            </a:r>
          </a:p>
          <a:p>
            <a:pPr>
              <a:defRPr/>
            </a:pPr>
            <a:r>
              <a:rPr lang="de-DE" dirty="0"/>
              <a:t>Ersti-Woche</a:t>
            </a:r>
          </a:p>
          <a:p>
            <a:pPr>
              <a:defRPr/>
            </a:pPr>
            <a:r>
              <a:rPr lang="de-DE" dirty="0" err="1"/>
              <a:t>Flunkyballtunier</a:t>
            </a:r>
            <a:endParaRPr lang="de-DE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5956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Arbeitsgruppen</a:t>
            </a:r>
            <a:endParaRPr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2B10A9-29EF-4D50-BCEA-669E899CE0ED}"/>
              </a:ext>
            </a:extLst>
          </p:cNvPr>
          <p:cNvSpPr txBox="1"/>
          <p:nvPr/>
        </p:nvSpPr>
        <p:spPr>
          <a:xfrm>
            <a:off x="611560" y="1196752"/>
            <a:ext cx="8075240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b="1" dirty="0" err="1"/>
              <a:t>HoPo</a:t>
            </a:r>
            <a:r>
              <a:rPr lang="de-DE" sz="2200" b="1" dirty="0"/>
              <a:t> = </a:t>
            </a:r>
            <a:r>
              <a:rPr lang="de-DE" sz="2200" dirty="0"/>
              <a:t>Hochschulpolitik</a:t>
            </a:r>
          </a:p>
          <a:p>
            <a:pPr>
              <a:lnSpc>
                <a:spcPct val="150000"/>
              </a:lnSpc>
            </a:pPr>
            <a:r>
              <a:rPr lang="de-DE" sz="2200" b="1" dirty="0"/>
              <a:t>Finanzen = </a:t>
            </a:r>
            <a:r>
              <a:rPr lang="de-DE" sz="2200" dirty="0"/>
              <a:t>Haushalt und Anträge</a:t>
            </a:r>
          </a:p>
          <a:p>
            <a:pPr>
              <a:lnSpc>
                <a:spcPct val="150000"/>
              </a:lnSpc>
            </a:pPr>
            <a:r>
              <a:rPr lang="de-DE" sz="2200" b="1" dirty="0"/>
              <a:t>Ersti = </a:t>
            </a:r>
            <a:r>
              <a:rPr lang="de-DE" sz="2200" dirty="0"/>
              <a:t>Betreuung von Erstsemestern</a:t>
            </a:r>
          </a:p>
          <a:p>
            <a:pPr>
              <a:lnSpc>
                <a:spcPct val="150000"/>
              </a:lnSpc>
            </a:pPr>
            <a:r>
              <a:rPr lang="de-DE" sz="2200" b="1" dirty="0" err="1"/>
              <a:t>Politicum</a:t>
            </a:r>
            <a:r>
              <a:rPr lang="de-DE" sz="2200" b="1" dirty="0"/>
              <a:t> = </a:t>
            </a:r>
            <a:r>
              <a:rPr lang="de-DE" sz="2200" dirty="0" err="1"/>
              <a:t>Fachschaftszeitung</a:t>
            </a:r>
            <a:endParaRPr lang="de-DE" sz="2200" dirty="0"/>
          </a:p>
          <a:p>
            <a:pPr>
              <a:lnSpc>
                <a:spcPct val="150000"/>
              </a:lnSpc>
            </a:pPr>
            <a:r>
              <a:rPr lang="de-DE" sz="2200" b="1" dirty="0"/>
              <a:t>PR = </a:t>
            </a:r>
            <a:r>
              <a:rPr lang="de-DE" sz="2200" dirty="0"/>
              <a:t>Öffentlichkeitsarbeit und Werbung</a:t>
            </a:r>
          </a:p>
          <a:p>
            <a:pPr>
              <a:lnSpc>
                <a:spcPct val="150000"/>
              </a:lnSpc>
            </a:pPr>
            <a:r>
              <a:rPr lang="de-DE" sz="2200" b="1" dirty="0"/>
              <a:t>Politische Bildung = </a:t>
            </a:r>
            <a:r>
              <a:rPr lang="de-DE" sz="2200" dirty="0"/>
              <a:t>Organisation der Ringseminare</a:t>
            </a:r>
          </a:p>
          <a:p>
            <a:pPr>
              <a:lnSpc>
                <a:spcPct val="150000"/>
              </a:lnSpc>
            </a:pPr>
            <a:r>
              <a:rPr lang="de-DE" sz="2200" b="1" dirty="0"/>
              <a:t>Veranstaltungen =</a:t>
            </a:r>
            <a:r>
              <a:rPr lang="de-DE" sz="2200" dirty="0"/>
              <a:t> Open Air, Partys, Grill- und Filmabende, Podiumsdiskussionen</a:t>
            </a:r>
          </a:p>
          <a:p>
            <a:pPr>
              <a:lnSpc>
                <a:spcPct val="150000"/>
              </a:lnSpc>
            </a:pPr>
            <a:r>
              <a:rPr lang="de-DE" sz="2200" b="1" dirty="0"/>
              <a:t>EPG = </a:t>
            </a:r>
            <a:r>
              <a:rPr lang="de-DE" sz="2200" dirty="0"/>
              <a:t>Projektgruppe zur Evaluation der Lehre </a:t>
            </a:r>
          </a:p>
        </p:txBody>
      </p:sp>
    </p:spTree>
    <p:extLst>
      <p:ext uri="{BB962C8B-B14F-4D97-AF65-F5344CB8AC3E}">
        <p14:creationId xmlns:p14="http://schemas.microsoft.com/office/powerpoint/2010/main" val="380770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Instagram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B5B0E11-BF2B-692C-937C-0EC4281BB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91" y="3109524"/>
            <a:ext cx="3023878" cy="30238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01CF3E-323E-50FA-0F42-C3474BC2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16632"/>
            <a:ext cx="6072142" cy="28348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13DAE14-F982-38F4-42A5-E62FD1CF7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278" y="3109524"/>
            <a:ext cx="484541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79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Kontakt &amp; Vernetzung</a:t>
            </a:r>
            <a:endParaRPr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dirty="0"/>
              <a:t>Schreibt uns auf Instagram euren</a:t>
            </a:r>
          </a:p>
          <a:p>
            <a:pPr marL="0" indent="0">
              <a:buNone/>
              <a:defRPr/>
            </a:pPr>
            <a:r>
              <a:rPr lang="de-DE" dirty="0"/>
              <a:t>Studiengang und BA/MA für eine</a:t>
            </a:r>
          </a:p>
          <a:p>
            <a:pPr marL="0" indent="0">
              <a:buNone/>
              <a:defRPr/>
            </a:pPr>
            <a:r>
              <a:rPr lang="de-DE" dirty="0"/>
              <a:t>Einladung in eure </a:t>
            </a:r>
            <a:r>
              <a:rPr lang="de-DE" b="1" dirty="0"/>
              <a:t>Ersti-WhatsApp-</a:t>
            </a:r>
          </a:p>
          <a:p>
            <a:pPr marL="0" indent="0">
              <a:buNone/>
              <a:defRPr/>
            </a:pPr>
            <a:r>
              <a:rPr lang="de-DE" b="1" dirty="0"/>
              <a:t>Gruppe</a:t>
            </a:r>
            <a:r>
              <a:rPr lang="de-DE" dirty="0"/>
              <a:t>!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Sprechstunden-Termine &amp; alternativer Kontakt: </a:t>
            </a:r>
            <a:r>
              <a:rPr lang="de-DE" dirty="0">
                <a:hlinkClick r:id="rId2"/>
              </a:rPr>
              <a:t>sprechstunde@fs-sozpol.de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4F1D57-522B-CFC8-DB04-FE7847AD9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445" y="548680"/>
            <a:ext cx="271614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01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Euer </a:t>
            </a:r>
            <a:r>
              <a:rPr lang="de-DE" dirty="0" err="1"/>
              <a:t>Ersti</a:t>
            </a:r>
            <a:r>
              <a:rPr lang="de-DE" dirty="0"/>
              <a:t>-Referat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417638"/>
            <a:ext cx="4752528" cy="453164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de-DE" sz="28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3E6D98-98E8-29AA-D691-2246A197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488" y="1628800"/>
            <a:ext cx="6633023" cy="30421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AB7A7FB-235E-8DB7-4DD0-68852CD62456}"/>
              </a:ext>
            </a:extLst>
          </p:cNvPr>
          <p:cNvSpPr txBox="1"/>
          <p:nvPr/>
        </p:nvSpPr>
        <p:spPr>
          <a:xfrm>
            <a:off x="2398906" y="5148560"/>
            <a:ext cx="4590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de-DE" sz="3200" dirty="0"/>
              <a:t>Aleks, Keno &amp; Thea</a:t>
            </a:r>
          </a:p>
        </p:txBody>
      </p:sp>
    </p:spTree>
    <p:extLst>
      <p:ext uri="{BB962C8B-B14F-4D97-AF65-F5344CB8AC3E}">
        <p14:creationId xmlns:p14="http://schemas.microsoft.com/office/powerpoint/2010/main" val="2193735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de-DE" dirty="0"/>
              <a:t>Erstsemesterwochen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203325"/>
            <a:ext cx="8407400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304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47410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9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428593" y="1268760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dirty="0"/>
              <a:t>Prof. Dr. Volker Kronenberg</a:t>
            </a:r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5" name="Titel 1"/>
          <p:cNvSpPr>
            <a:spLocks/>
          </p:cNvSpPr>
          <p:nvPr/>
        </p:nvSpPr>
        <p:spPr bwMode="auto">
          <a:xfrm>
            <a:off x="428593" y="404664"/>
            <a:ext cx="8229600" cy="734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spcBef>
                <a:spcPts val="0"/>
              </a:spcBef>
              <a:buNone/>
              <a:defRPr sz="40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/>
              <a:t>Es begrüßt Sie:</a:t>
            </a:r>
            <a:endParaRPr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72E24B-9340-0A86-2E22-AB3043A5B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842" y="1988840"/>
            <a:ext cx="2832315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0224920-CB75-48BF-9C5F-51C0B8A4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76672"/>
            <a:ext cx="3394720" cy="1210146"/>
          </a:xfrm>
        </p:spPr>
        <p:txBody>
          <a:bodyPr/>
          <a:lstStyle/>
          <a:p>
            <a:r>
              <a:rPr lang="de-DE" dirty="0"/>
              <a:t>Zum Nachschauen…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01AA95-26FC-B92A-1CDF-58EE193B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3" y="1805078"/>
            <a:ext cx="6192688" cy="43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Fragen?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Herzlich Willkommen am IPWS</a:t>
            </a:r>
            <a:endParaRPr/>
          </a:p>
        </p:txBody>
      </p:sp>
      <p:sp>
        <p:nvSpPr>
          <p:cNvPr id="5" name="Textplatzhalter 7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Einen guten Start ins Studium und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Vorstellung des Instituts</a:t>
            </a: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Dr. Lutz Haarmann, </a:t>
            </a:r>
            <a:r>
              <a:rPr lang="de-DE" dirty="0" err="1"/>
              <a:t>Studiengangsmanager</a:t>
            </a:r>
            <a:endParaRPr lang="de-D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7787208" cy="1162050"/>
          </a:xfrm>
        </p:spPr>
        <p:txBody>
          <a:bodyPr/>
          <a:lstStyle/>
          <a:p>
            <a:pPr>
              <a:defRPr/>
            </a:pPr>
            <a:r>
              <a:rPr lang="de-DE" sz="4000" b="0" dirty="0" err="1"/>
              <a:t>Studiengangsmanagement</a:t>
            </a:r>
            <a:br>
              <a:rPr lang="de-DE" dirty="0"/>
            </a:br>
            <a:r>
              <a:rPr lang="de-DE" sz="2400" b="0" dirty="0"/>
              <a:t>Studien- und Prüfungsorganisation </a:t>
            </a:r>
            <a:r>
              <a:rPr lang="de-DE" sz="2400" dirty="0"/>
              <a:t>		</a:t>
            </a:r>
            <a:endParaRPr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67544" y="1540358"/>
            <a:ext cx="5111750" cy="4713387"/>
          </a:xfrm>
        </p:spPr>
        <p:txBody>
          <a:bodyPr/>
          <a:lstStyle/>
          <a:p>
            <a:pPr lvl="0">
              <a:lnSpc>
                <a:spcPct val="104999"/>
              </a:lnSpc>
              <a:defRPr/>
            </a:pPr>
            <a:endParaRPr lang="de-DE" sz="19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Vorsitz der Evaluationsprojektgruppe</a:t>
            </a:r>
            <a:endParaRPr sz="20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Koordination der Akkreditierung/</a:t>
            </a:r>
            <a:r>
              <a:rPr lang="de-DE" sz="2000" dirty="0" err="1"/>
              <a:t>Reakkreditierung</a:t>
            </a:r>
            <a:endParaRPr lang="de-DE" sz="20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Konzeptionelle (Weiter-) Entwicklung der Studiengänge am Institut</a:t>
            </a:r>
            <a:endParaRPr sz="20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Koordination der Lehrplanung</a:t>
            </a:r>
            <a:endParaRPr sz="20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Festlegung der Prüfungstermine</a:t>
            </a:r>
            <a:endParaRPr sz="20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Koordination der Master-Bewerbungen</a:t>
            </a:r>
            <a:endParaRPr sz="2000" dirty="0"/>
          </a:p>
          <a:p>
            <a:pPr lvl="0">
              <a:lnSpc>
                <a:spcPct val="90000"/>
              </a:lnSpc>
              <a:defRPr/>
            </a:pPr>
            <a:r>
              <a:rPr lang="de-DE" sz="2000" dirty="0"/>
              <a:t>Erasmus Koordination</a:t>
            </a:r>
          </a:p>
          <a:p>
            <a:pPr lvl="0">
              <a:lnSpc>
                <a:spcPct val="90000"/>
              </a:lnSpc>
              <a:defRPr/>
            </a:pPr>
            <a:endParaRPr lang="de-DE" sz="1900" dirty="0"/>
          </a:p>
          <a:p>
            <a:pPr marL="0" lvl="0" indent="0">
              <a:lnSpc>
                <a:spcPct val="90000"/>
              </a:lnSpc>
              <a:buNone/>
              <a:defRPr/>
            </a:pPr>
            <a:r>
              <a:rPr lang="de-DE" sz="1900"/>
              <a:t>E-Mail</a:t>
            </a:r>
            <a:r>
              <a:rPr lang="de-DE" sz="1900" dirty="0"/>
              <a:t>: </a:t>
            </a:r>
            <a:r>
              <a:rPr lang="de-DE" sz="1900" dirty="0" err="1"/>
              <a:t>studiengangsmanagement.ipws@uni-bonn.de</a:t>
            </a:r>
            <a:endParaRPr sz="30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DE" sz="30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de-DE" sz="3000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5724128" y="1340768"/>
            <a:ext cx="3008313" cy="4691063"/>
          </a:xfrm>
        </p:spPr>
        <p:txBody>
          <a:bodyPr anchor="ctr"/>
          <a:lstStyle/>
          <a:p>
            <a:pPr algn="ctr">
              <a:defRPr/>
            </a:pPr>
            <a:endParaRPr lang="de-DE" sz="2400" b="1" dirty="0"/>
          </a:p>
          <a:p>
            <a:pPr algn="ctr">
              <a:defRPr/>
            </a:pPr>
            <a:endParaRPr lang="de-DE" sz="2400" b="1" dirty="0"/>
          </a:p>
          <a:p>
            <a:pPr algn="ctr">
              <a:defRPr/>
            </a:pPr>
            <a:endParaRPr lang="de-DE" sz="2400" b="1" dirty="0"/>
          </a:p>
          <a:p>
            <a:pPr algn="ctr">
              <a:defRPr/>
            </a:pPr>
            <a:endParaRPr lang="de-DE" sz="2400" b="1" dirty="0"/>
          </a:p>
          <a:p>
            <a:pPr algn="ctr">
              <a:defRPr/>
            </a:pPr>
            <a:r>
              <a:rPr lang="de-DE" sz="2400" b="1" dirty="0"/>
              <a:t>Dr. Lutz Haarmann</a:t>
            </a:r>
            <a:endParaRPr dirty="0"/>
          </a:p>
        </p:txBody>
      </p:sp>
      <p:pic>
        <p:nvPicPr>
          <p:cNvPr id="2050" name="Picture 2" descr="C:\Users\Wiebke Knauer\sciebo3\Einführungswochen\2021-22\Fotos Alina und Wiebke\Hr. Haarman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31" y="1700808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95536" y="26064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de-DE" dirty="0">
                <a:solidFill>
                  <a:schemeClr val="tx1"/>
                </a:solidFill>
              </a:rPr>
              <a:t>Wohin mit meinen Fragen?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72" y="1232756"/>
            <a:ext cx="56216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CC542B-8D8E-ECF7-3400-30F9DD5C3248}"/>
              </a:ext>
            </a:extLst>
          </p:cNvPr>
          <p:cNvSpPr txBox="1"/>
          <p:nvPr/>
        </p:nvSpPr>
        <p:spPr>
          <a:xfrm>
            <a:off x="2494112" y="58772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hlinkClick r:id="rId3"/>
              </a:rPr>
              <a:t>Zu den Studiengängen…</a:t>
            </a:r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Mailinglisten des Instituts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2200" dirty="0"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r>
              <a:rPr lang="de-DE" sz="2200" dirty="0">
                <a:sym typeface="Wingdings" panose="05000000000000000000" pitchFamily="2" charset="2"/>
              </a:rPr>
              <a:t>Die Anmeldung ist nur mit einer Uni-Emailadresse (Uni-ID) möglich.</a:t>
            </a:r>
          </a:p>
          <a:p>
            <a:pPr>
              <a:buFont typeface="Wingdings"/>
              <a:buChar char="à"/>
            </a:pPr>
            <a:r>
              <a:rPr lang="de-DE" sz="2200" dirty="0">
                <a:sym typeface="Wingdings" panose="05000000000000000000" pitchFamily="2" charset="2"/>
              </a:rPr>
              <a:t>Zu finden unten auf der Seite des </a:t>
            </a:r>
            <a:r>
              <a:rPr lang="de-DE" sz="2200" dirty="0" err="1">
                <a:sym typeface="Wingdings" panose="05000000000000000000" pitchFamily="2" charset="2"/>
              </a:rPr>
              <a:t>Mentorats</a:t>
            </a:r>
            <a:endParaRPr lang="de-DE" sz="2200" dirty="0"/>
          </a:p>
          <a:p>
            <a:pPr marL="0" indent="0" algn="ctr">
              <a:buNone/>
            </a:pPr>
            <a:endParaRPr lang="de-DE" sz="2500" dirty="0"/>
          </a:p>
          <a:p>
            <a:pPr marL="0" indent="0" algn="ctr">
              <a:buNone/>
            </a:pPr>
            <a:r>
              <a:rPr lang="de-DE" sz="2500" dirty="0">
                <a:solidFill>
                  <a:srgbClr val="FF0000"/>
                </a:solidFill>
                <a:hlinkClick r:id="rId2"/>
              </a:rPr>
              <a:t>Zwei E-Mail-Listen:</a:t>
            </a:r>
          </a:p>
          <a:p>
            <a:pPr algn="ctr"/>
            <a:r>
              <a:rPr lang="de-DE" sz="2500" dirty="0" err="1">
                <a:hlinkClick r:id="rId2"/>
              </a:rPr>
              <a:t>Studiengangsbezogene</a:t>
            </a:r>
            <a:r>
              <a:rPr lang="de-DE" sz="2500" dirty="0">
                <a:hlinkClick r:id="rId2"/>
              </a:rPr>
              <a:t> Informationen</a:t>
            </a:r>
            <a:endParaRPr lang="de-DE" sz="2500" dirty="0"/>
          </a:p>
          <a:p>
            <a:pPr algn="ctr"/>
            <a:r>
              <a:rPr lang="de-DE" sz="2500" dirty="0">
                <a:hlinkClick r:id="rId3"/>
              </a:rPr>
              <a:t>Jobs, Praktika und Veranstaltungen</a:t>
            </a:r>
            <a:endParaRPr lang="de-DE" sz="2500" dirty="0"/>
          </a:p>
          <a:p>
            <a:pPr marL="0" indent="0">
              <a:buNone/>
            </a:pPr>
            <a:endParaRPr lang="de-DE" sz="3000" dirty="0"/>
          </a:p>
        </p:txBody>
      </p:sp>
      <p:pic>
        <p:nvPicPr>
          <p:cNvPr id="1026" name="Picture 2" descr="C:\Users\Wiebke Knauer\sciebo3\Einführungswochen\2022-23\PPPs\Fotos\Screenshot 2022-09-19 1549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912768" cy="23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214494" y="2723764"/>
            <a:ext cx="1008112" cy="345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40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901359"/>
              </p:ext>
            </p:extLst>
          </p:nvPr>
        </p:nvGraphicFramePr>
        <p:xfrm>
          <a:off x="395536" y="1462434"/>
          <a:ext cx="8424936" cy="4924593"/>
        </p:xfrm>
        <a:graphic>
          <a:graphicData uri="http://schemas.openxmlformats.org/drawingml/2006/table">
            <a:tbl>
              <a:tblPr firstRow="1" bandRow="1">
                <a:tableStyleId>{C6282A99-A04F-133A-BC03-83D7218D85DF}</a:tableStyleId>
              </a:tblPr>
              <a:tblGrid>
                <a:gridCol w="502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6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14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Mentorat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Lara </a:t>
                      </a:r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Ettl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de-DE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Benjamin Hartl, Karsten Römling</a:t>
                      </a:r>
                    </a:p>
                    <a:p>
                      <a:pPr>
                        <a:defRPr/>
                      </a:pP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mentorat.ipws@uni-bonn.de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/>
                      </a:pPr>
                      <a:r>
                        <a:rPr lang="de-DE" sz="1200" dirty="0"/>
                        <a:t>Beratung von Studieninteressierten und Studierenden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Tx/>
                        <a:buChar char="-"/>
                        <a:defRPr/>
                      </a:pPr>
                      <a:r>
                        <a:rPr lang="de-DE" sz="1200" dirty="0"/>
                        <a:t>Studienorganisation und -verlauf 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Tx/>
                        <a:buChar char="-"/>
                        <a:defRPr/>
                      </a:pPr>
                      <a:r>
                        <a:rPr lang="de-DE" sz="1200" dirty="0"/>
                        <a:t>Lehrveranstaltungsbelegung 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1505">
                <a:tc>
                  <a:txBody>
                    <a:bodyPr/>
                    <a:lstStyle/>
                    <a:p>
                      <a:r>
                        <a:rPr lang="de-DE" sz="1200" dirty="0"/>
                        <a:t>Geschäftsführer </a:t>
                      </a:r>
                    </a:p>
                    <a:p>
                      <a:r>
                        <a:rPr lang="de-DE" sz="1200" dirty="0"/>
                        <a:t>Dr. Stefan Finger</a:t>
                      </a:r>
                    </a:p>
                    <a:p>
                      <a:r>
                        <a:rPr lang="de-DE" sz="1200" dirty="0"/>
                        <a:t>anerkennung.ipws@uni-bonn.de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dirty="0"/>
                        <a:t>Anerkennung von Studien- und Prüfungsleistungen (bei Fach- und Ortswechsel oder nach einem Auslandsaufenthalt)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615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de-DE" sz="1200" dirty="0"/>
                        <a:t>ERASMUS-Fachkoordinator</a:t>
                      </a:r>
                    </a:p>
                    <a:p>
                      <a:pPr marL="0" algn="l" defTabSz="914400">
                        <a:defRPr/>
                      </a:pPr>
                      <a:r>
                        <a:rPr lang="de-DE" sz="1200" dirty="0"/>
                        <a:t>Dr.</a:t>
                      </a:r>
                      <a:r>
                        <a:rPr lang="de-DE" sz="1200" baseline="0" dirty="0"/>
                        <a:t> Lutz Haarmann</a:t>
                      </a:r>
                    </a:p>
                    <a:p>
                      <a:pPr marL="0" algn="l" defTabSz="914400">
                        <a:defRPr/>
                      </a:pPr>
                      <a:r>
                        <a:rPr lang="de-DE" sz="1200" u="none" dirty="0"/>
                        <a:t>outgoings-ipws@uni-bonn.de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Beratung für </a:t>
                      </a:r>
                      <a:r>
                        <a:rPr lang="de-DE" sz="1200" b="0" baseline="0" dirty="0">
                          <a:solidFill>
                            <a:schemeClr val="tx1"/>
                          </a:solidFill>
                        </a:rPr>
                        <a:t>Erasmus-Aufenthalte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8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200" dirty="0"/>
                        <a:t>Verbuchung von Studien-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dirty="0"/>
                        <a:t>und Prüfungsleistungen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dirty="0"/>
                        <a:t>Sekretariate der </a:t>
                      </a:r>
                      <a:r>
                        <a:rPr lang="de-DE" sz="1200" dirty="0">
                          <a:hlinkClick r:id="rId3"/>
                        </a:rPr>
                        <a:t>Modulverantwortlichen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61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200" dirty="0"/>
                        <a:t>Praktikumsbeauftragter</a:t>
                      </a:r>
                      <a:endParaRPr sz="1200" dirty="0"/>
                    </a:p>
                    <a:p>
                      <a:pPr>
                        <a:defRPr/>
                      </a:pPr>
                      <a:r>
                        <a:rPr lang="de-DE" sz="1200" dirty="0"/>
                        <a:t>Dr. Fabian Fries </a:t>
                      </a:r>
                      <a:endParaRPr sz="1200" dirty="0"/>
                    </a:p>
                    <a:p>
                      <a:pPr>
                        <a:defRPr/>
                      </a:pPr>
                      <a:r>
                        <a:rPr lang="de-DE" sz="1200" dirty="0"/>
                        <a:t>fries@uni-bonn.de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dirty="0"/>
                        <a:t>Anerkennung von Praktika</a:t>
                      </a:r>
                      <a:endParaRPr sz="1200" dirty="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dirty="0"/>
                        <a:t>Pflichtpraktikumsbescheinigung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5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200" dirty="0"/>
                        <a:t>Bibliothekarin</a:t>
                      </a:r>
                      <a:endParaRPr sz="1200" dirty="0"/>
                    </a:p>
                    <a:p>
                      <a:pPr>
                        <a:defRPr/>
                      </a:pPr>
                      <a:r>
                        <a:rPr lang="de-DE" sz="1200" dirty="0"/>
                        <a:t>Dipl.-Bibl. Jutta </a:t>
                      </a:r>
                      <a:r>
                        <a:rPr lang="de-DE" sz="1200" dirty="0" err="1"/>
                        <a:t>Alfter</a:t>
                      </a:r>
                      <a:endParaRPr lang="de-DE" sz="1200" dirty="0"/>
                    </a:p>
                    <a:p>
                      <a:pPr>
                        <a:defRPr/>
                      </a:pPr>
                      <a:r>
                        <a:rPr lang="de-DE" sz="1200" dirty="0"/>
                        <a:t>jalfter@uni-bonn.de</a:t>
                      </a:r>
                      <a:endParaRPr sz="1200" dirty="0"/>
                    </a:p>
                    <a:p>
                      <a:pPr marL="0" algn="l" defTabSz="914400">
                        <a:defRPr/>
                      </a:pPr>
                      <a:r>
                        <a:rPr lang="de-DE" sz="1200" dirty="0"/>
                        <a:t>Am Hofgarten 15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dirty="0"/>
                        <a:t>Anschaffungsvorschläge für Bücher/ Zeitschriften </a:t>
                      </a:r>
                      <a:r>
                        <a:rPr lang="de-DE" sz="1200" dirty="0" err="1"/>
                        <a:t>uvm</a:t>
                      </a:r>
                      <a:r>
                        <a:rPr lang="de-DE" sz="1200" dirty="0"/>
                        <a:t>.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615"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de-DE" sz="1200" dirty="0"/>
                        <a:t>Vertrauensdozierende</a:t>
                      </a:r>
                    </a:p>
                    <a:p>
                      <a:pPr marL="0" algn="l" defTabSz="914400">
                        <a:defRPr/>
                      </a:pPr>
                      <a:r>
                        <a:rPr lang="de-DE" sz="1200" dirty="0"/>
                        <a:t>Prof. Volker Kronenberg</a:t>
                      </a:r>
                    </a:p>
                    <a:p>
                      <a:pPr marL="0" algn="l" defTabSz="914400">
                        <a:defRPr/>
                      </a:pPr>
                      <a:r>
                        <a:rPr lang="de-DE" sz="1200" dirty="0"/>
                        <a:t>Prof.</a:t>
                      </a:r>
                      <a:r>
                        <a:rPr lang="de-DE" sz="1200" baseline="0" dirty="0"/>
                        <a:t> Grit Straßenberger</a:t>
                      </a:r>
                    </a:p>
                    <a:p>
                      <a:pPr marL="0" algn="l" defTabSz="914400">
                        <a:defRPr/>
                      </a:pPr>
                      <a:r>
                        <a:rPr lang="de-DE" sz="1200" baseline="0" dirty="0"/>
                        <a:t>Philipp Jakobs, M.A.</a:t>
                      </a:r>
                      <a:br>
                        <a:rPr lang="de-DE" sz="1200" dirty="0"/>
                      </a:br>
                      <a:r>
                        <a:rPr lang="de-DE" sz="1200" dirty="0"/>
                        <a:t>Clara Dinkelbach, M.A.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Ansprechpartner:innen</a:t>
                      </a:r>
                      <a:r>
                        <a:rPr lang="de-DE" sz="1200" b="0" baseline="0" dirty="0">
                          <a:solidFill>
                            <a:schemeClr val="tx1"/>
                          </a:solidFill>
                        </a:rPr>
                        <a:t> bei Konflikten im Studien- und Lehrbetrieb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l">
              <a:defRPr/>
            </a:pPr>
            <a:r>
              <a:rPr lang="de-DE"/>
              <a:t>Weitere Ansprechpartner/innen </a:t>
            </a:r>
            <a:endParaRPr/>
          </a:p>
        </p:txBody>
      </p:sp>
      <p:sp>
        <p:nvSpPr>
          <p:cNvPr id="6" name="Textfeld 5"/>
          <p:cNvSpPr>
            <a:spLocks/>
          </p:cNvSpPr>
          <p:nvPr/>
        </p:nvSpPr>
        <p:spPr bwMode="auto">
          <a:xfrm>
            <a:off x="1979712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 dirty="0"/>
              <a:t>Wer?</a:t>
            </a:r>
            <a:endParaRPr dirty="0"/>
          </a:p>
        </p:txBody>
      </p:sp>
      <p:sp>
        <p:nvSpPr>
          <p:cNvPr id="7" name="Textfeld 6"/>
          <p:cNvSpPr>
            <a:spLocks/>
          </p:cNvSpPr>
          <p:nvPr/>
        </p:nvSpPr>
        <p:spPr bwMode="auto">
          <a:xfrm>
            <a:off x="6876256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/>
              <a:t>Was?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89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l">
              <a:defRPr/>
            </a:pPr>
            <a:r>
              <a:rPr lang="de-DE" dirty="0"/>
              <a:t>Das Prüfungsamt</a:t>
            </a:r>
            <a:endParaRPr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de-DE" dirty="0"/>
              <a:t>Zuständig für Prüfungsangelegenheiten:</a:t>
            </a:r>
          </a:p>
          <a:p>
            <a:pPr marL="0" indent="0">
              <a:buNone/>
              <a:defRPr/>
            </a:pPr>
            <a:endParaRPr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Fristverlängerung Hausarbeit</a:t>
            </a:r>
            <a:endParaRPr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Rücktritt von Prüfungsanmeldungen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Hilfe bei Problemen zur Prüfungsanmeldung (innerhalb der Fristen)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Ansprechpartnerin: Frau Zoia </a:t>
            </a:r>
            <a:r>
              <a:rPr lang="de-DE" dirty="0" err="1"/>
              <a:t>Tsvasman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Nachteilsausgleich: Frau Dr. Laura-Marie Schnitzler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dirty="0"/>
              <a:t>Kontaktformular</a:t>
            </a: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r>
              <a:rPr lang="de-DE" dirty="0">
                <a:solidFill>
                  <a:srgbClr val="FF0000"/>
                </a:solidFill>
              </a:rPr>
              <a:t>Keine fachspezifischen Angelegenheiten </a:t>
            </a:r>
            <a:endParaRPr dirty="0">
              <a:solidFill>
                <a:srgbClr val="FF0000"/>
              </a:solidFill>
            </a:endParaRPr>
          </a:p>
          <a:p>
            <a:pPr>
              <a:defRPr/>
            </a:pPr>
            <a:endParaRPr lang="de-DE" dirty="0"/>
          </a:p>
          <a:p>
            <a:pPr lvl="1">
              <a:defRPr/>
            </a:pPr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837</Words>
  <Application>Microsoft Office PowerPoint</Application>
  <DocSecurity>0</DocSecurity>
  <PresentationFormat>Bildschirmpräsentation (4:3)</PresentationFormat>
  <Paragraphs>232</Paragraphs>
  <Slides>32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Larissa</vt:lpstr>
      <vt:lpstr>PowerPoint-Präsentation</vt:lpstr>
      <vt:lpstr>Ablauf </vt:lpstr>
      <vt:lpstr>PowerPoint-Präsentation</vt:lpstr>
      <vt:lpstr>Vorstellung des Instituts</vt:lpstr>
      <vt:lpstr>Studiengangsmanagement Studien- und Prüfungsorganisation   </vt:lpstr>
      <vt:lpstr>Wohin mit meinen Fragen?</vt:lpstr>
      <vt:lpstr>Mailinglisten des Instituts</vt:lpstr>
      <vt:lpstr>Weitere Ansprechpartner/innen </vt:lpstr>
      <vt:lpstr>Das Prüfungsamt</vt:lpstr>
      <vt:lpstr>Wichtige Fristen</vt:lpstr>
      <vt:lpstr>Wichtige Fristen</vt:lpstr>
      <vt:lpstr>Anmeldung von Prüfungsleistungen</vt:lpstr>
      <vt:lpstr>Fragen? </vt:lpstr>
      <vt:lpstr>Das Mentorat</vt:lpstr>
      <vt:lpstr>Wir helfen bei…</vt:lpstr>
      <vt:lpstr>Studienaufbau und Basissupport verpasst?</vt:lpstr>
      <vt:lpstr>Wir sind für Euch da!</vt:lpstr>
      <vt:lpstr>PowerPoint-Präsentation</vt:lpstr>
      <vt:lpstr>Fragen? </vt:lpstr>
      <vt:lpstr>Fachschaft Politik und Soziologie Studierendenvertretung   </vt:lpstr>
      <vt:lpstr>Fachschaft Vorsitz -  mit der Fachschaft durchs Studium </vt:lpstr>
      <vt:lpstr>Du bist die Fachschaft </vt:lpstr>
      <vt:lpstr>Unsere Arbeit</vt:lpstr>
      <vt:lpstr>Arbeitsgruppen</vt:lpstr>
      <vt:lpstr>Instagram</vt:lpstr>
      <vt:lpstr>Kontakt &amp; Vernetzung</vt:lpstr>
      <vt:lpstr>Euer Ersti-Referat</vt:lpstr>
      <vt:lpstr>Erstsemesterwochen</vt:lpstr>
      <vt:lpstr>PowerPoint-Präsentation</vt:lpstr>
      <vt:lpstr>Zum Nachschauen…</vt:lpstr>
      <vt:lpstr>Fragen? </vt:lpstr>
      <vt:lpstr>Herzlich Willkommen am IPWS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lisa</dc:creator>
  <cp:lastModifiedBy>alexander.scheinert@365h-brs.de</cp:lastModifiedBy>
  <cp:revision>401</cp:revision>
  <cp:lastPrinted>2020-09-28T08:33:13Z</cp:lastPrinted>
  <dcterms:created xsi:type="dcterms:W3CDTF">2017-09-04T12:44:21Z</dcterms:created>
  <dcterms:modified xsi:type="dcterms:W3CDTF">2024-10-01T11:59:25Z</dcterms:modified>
  <dc:identifier/>
  <dc:language/>
  <cp:version/>
</cp:coreProperties>
</file>